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83" r:id="rId3"/>
    <p:sldId id="302" r:id="rId4"/>
    <p:sldId id="257" r:id="rId5"/>
    <p:sldId id="259" r:id="rId6"/>
    <p:sldId id="258" r:id="rId7"/>
    <p:sldId id="265" r:id="rId8"/>
    <p:sldId id="261" r:id="rId9"/>
    <p:sldId id="262" r:id="rId10"/>
    <p:sldId id="263" r:id="rId11"/>
    <p:sldId id="264" r:id="rId12"/>
    <p:sldId id="267" r:id="rId13"/>
    <p:sldId id="266" r:id="rId14"/>
    <p:sldId id="268" r:id="rId15"/>
    <p:sldId id="270" r:id="rId16"/>
    <p:sldId id="271" r:id="rId17"/>
    <p:sldId id="274" r:id="rId18"/>
    <p:sldId id="272" r:id="rId19"/>
    <p:sldId id="289" r:id="rId20"/>
    <p:sldId id="290" r:id="rId21"/>
    <p:sldId id="275" r:id="rId22"/>
    <p:sldId id="304" r:id="rId23"/>
    <p:sldId id="305" r:id="rId24"/>
    <p:sldId id="279" r:id="rId25"/>
    <p:sldId id="281" r:id="rId26"/>
    <p:sldId id="280" r:id="rId27"/>
    <p:sldId id="300" r:id="rId28"/>
    <p:sldId id="282" r:id="rId29"/>
    <p:sldId id="286" r:id="rId30"/>
    <p:sldId id="287" r:id="rId31"/>
    <p:sldId id="292" r:id="rId32"/>
    <p:sldId id="293" r:id="rId33"/>
    <p:sldId id="294" r:id="rId34"/>
    <p:sldId id="291" r:id="rId35"/>
    <p:sldId id="296" r:id="rId36"/>
    <p:sldId id="298" r:id="rId37"/>
    <p:sldId id="297" r:id="rId38"/>
    <p:sldId id="299" r:id="rId39"/>
    <p:sldId id="309" r:id="rId40"/>
    <p:sldId id="288" r:id="rId41"/>
    <p:sldId id="308" r:id="rId42"/>
    <p:sldId id="306" r:id="rId43"/>
    <p:sldId id="277" r:id="rId44"/>
    <p:sldId id="284" r:id="rId45"/>
    <p:sldId id="285" r:id="rId46"/>
    <p:sldId id="276" r:id="rId47"/>
    <p:sldId id="307" r:id="rId48"/>
    <p:sldId id="310" r:id="rId49"/>
    <p:sldId id="312" r:id="rId50"/>
    <p:sldId id="313" r:id="rId51"/>
    <p:sldId id="314" r:id="rId52"/>
    <p:sldId id="315" r:id="rId53"/>
    <p:sldId id="269" r:id="rId54"/>
    <p:sldId id="301" r:id="rId55"/>
    <p:sldId id="311" r:id="rId56"/>
    <p:sldId id="316" r:id="rId57"/>
    <p:sldId id="273" r:id="rId5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02F"/>
    <a:srgbClr val="522D8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3981" autoAdjust="0"/>
  </p:normalViewPr>
  <p:slideViewPr>
    <p:cSldViewPr>
      <p:cViewPr varScale="1">
        <p:scale>
          <a:sx n="61" d="100"/>
          <a:sy n="61" d="100"/>
        </p:scale>
        <p:origin x="6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548"/>
    </p:cViewPr>
  </p:sorterViewPr>
  <p:notesViewPr>
    <p:cSldViewPr>
      <p:cViewPr varScale="1">
        <p:scale>
          <a:sx n="165" d="100"/>
          <a:sy n="165" d="100"/>
        </p:scale>
        <p:origin x="48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E3B01F-E8E2-3F4F-B057-BAC35DD1C077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1E72BA-6CA4-CA4E-9543-BACD855E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79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3B7EB-2BD9-48E9-940D-EFDE81AB9CDA}" type="datetimeFigureOut">
              <a:rPr lang="en-US"/>
              <a:pPr>
                <a:defRPr/>
              </a:pPr>
              <a:t>8/9/2018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4B53-728C-4A1E-9167-E705E1984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866" y="4267200"/>
            <a:ext cx="8221133" cy="10668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rgbClr val="522D8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subtitle or presenter details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3124200"/>
            <a:ext cx="8229600" cy="1143000"/>
          </a:xfrm>
        </p:spPr>
        <p:txBody>
          <a:bodyPr anchor="b"/>
          <a:lstStyle>
            <a:lvl1pPr algn="l">
              <a:defRPr sz="3200" b="0" i="0" cap="all" baseline="0">
                <a:solidFill>
                  <a:srgbClr val="F4702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34" y="1427242"/>
            <a:ext cx="3581400" cy="8989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594097"/>
            <a:ext cx="8534400" cy="578103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dirty="0" smtClean="0"/>
              <a:t>Image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990600"/>
            <a:ext cx="85344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6172200"/>
            <a:ext cx="8534400" cy="457200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Photo credit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990600"/>
            <a:ext cx="41910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48200" y="990600"/>
            <a:ext cx="41910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594097"/>
            <a:ext cx="4191000" cy="68584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dirty="0" smtClean="0"/>
              <a:t>Image Caption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6279898"/>
            <a:ext cx="4191000" cy="349502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Photo credit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48200" y="6279898"/>
            <a:ext cx="4191000" cy="349502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Photo credit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5594350"/>
            <a:ext cx="4191000" cy="685548"/>
          </a:xfrm>
        </p:spPr>
        <p:txBody>
          <a:bodyPr anchor="b"/>
          <a:lstStyle>
            <a:lvl1pPr>
              <a:defRPr sz="1400" b="1" baseline="0"/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1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1720" cy="6096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676400"/>
            <a:ext cx="8681720" cy="4876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990600"/>
            <a:ext cx="8681720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F470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22D8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38200" y="4406900"/>
            <a:ext cx="7656513" cy="0"/>
          </a:xfrm>
          <a:prstGeom prst="line">
            <a:avLst/>
          </a:prstGeom>
          <a:ln w="12700">
            <a:solidFill>
              <a:srgbClr val="522D8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85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267200" cy="4800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267200" cy="4800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1264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80" y="1676400"/>
            <a:ext cx="4263708" cy="4572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16162"/>
            <a:ext cx="4268788" cy="424257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260215" cy="4572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6162"/>
            <a:ext cx="4270375" cy="42370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971800"/>
            <a:ext cx="8686800" cy="685800"/>
          </a:xfrm>
        </p:spPr>
        <p:txBody>
          <a:bodyPr/>
          <a:lstStyle>
            <a:lvl1pPr>
              <a:defRPr sz="4400" b="1" cap="all" baseline="0">
                <a:solidFill>
                  <a:srgbClr val="F4702F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6117" y="990600"/>
            <a:ext cx="3150553" cy="729919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dirty="0" smtClean="0"/>
              <a:t>Click to </a:t>
            </a:r>
            <a:r>
              <a:rPr lang="en-US" smtClean="0"/>
              <a:t>edit master </a:t>
            </a: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340350" cy="5486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5957" y="1828799"/>
            <a:ext cx="3160713" cy="4648201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6447"/>
            <a:ext cx="1823720" cy="45775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954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209801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228600" y="-152400"/>
            <a:ext cx="9753600" cy="838200"/>
          </a:xfrm>
          <a:prstGeom prst="rect">
            <a:avLst/>
          </a:prstGeom>
          <a:solidFill>
            <a:srgbClr val="522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228600" y="718268"/>
            <a:ext cx="9753600" cy="119932"/>
          </a:xfrm>
          <a:prstGeom prst="rect">
            <a:avLst/>
          </a:prstGeom>
          <a:solidFill>
            <a:srgbClr val="F47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1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Verdana" charset="0"/>
          <a:cs typeface="Verdana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8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4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image" Target="../media/image28.emf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em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tcotton@morrowinsurance.com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Marion Barnes</a:t>
            </a:r>
          </a:p>
          <a:p>
            <a:pPr algn="ctr"/>
            <a:r>
              <a:rPr lang="en-US" dirty="0" smtClean="0"/>
              <a:t> Senior County Extension Agent – Distinguished</a:t>
            </a:r>
          </a:p>
          <a:p>
            <a:pPr algn="ctr"/>
            <a:r>
              <a:rPr lang="en-US" dirty="0" smtClean="0"/>
              <a:t>Clemson University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Agritourism</a:t>
            </a:r>
            <a:r>
              <a:rPr lang="en-US" dirty="0" smtClean="0"/>
              <a:t> safety</a:t>
            </a:r>
            <a:br>
              <a:rPr lang="en-US" dirty="0" smtClean="0"/>
            </a:br>
            <a:r>
              <a:rPr lang="en-US" dirty="0" smtClean="0"/>
              <a:t>Managing the Safety Risk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A Farm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Outline of safety rules/ procedures (in writing) for a safe environment for employees, family members &amp; farm visitors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000" dirty="0" smtClean="0"/>
              <a:t>- establishes safety procedures for specific activities </a:t>
            </a:r>
            <a:br>
              <a:rPr lang="en-US" sz="2000" dirty="0" smtClean="0"/>
            </a:br>
            <a:r>
              <a:rPr lang="en-US" sz="2000" dirty="0" smtClean="0"/>
              <a:t>     (e.g., parking, hayrides, petting zoos, food service, etc.)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designates areas off-limits to the public.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is a basis for training employees how to properly manage farm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activities, I.D. safety issues &amp; monitor activity on the farm.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Facilitates emergency response by providing:</a:t>
            </a:r>
          </a:p>
          <a:p>
            <a:r>
              <a:rPr lang="en-US" dirty="0" smtClean="0"/>
              <a:t> </a:t>
            </a:r>
            <a:r>
              <a:rPr lang="en-US" sz="2000" dirty="0" smtClean="0"/>
              <a:t>- contact information for farm owners(s) &amp; employees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a farm map detailing important locations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emergency contacts for farm owners &amp; employee </a:t>
            </a:r>
            <a:r>
              <a:rPr lang="en-US" sz="1400" dirty="0" smtClean="0"/>
              <a:t>(EMS, Fire/Rescue) </a:t>
            </a:r>
          </a:p>
          <a:p>
            <a:r>
              <a:rPr lang="en-US" sz="2000" dirty="0" smtClean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Safety Plan- Plan of Operation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Develop a written plan of operation for each </a:t>
            </a:r>
            <a:r>
              <a:rPr lang="en-US" dirty="0" err="1" smtClean="0"/>
              <a:t>agritourism</a:t>
            </a:r>
            <a:r>
              <a:rPr lang="en-US" dirty="0" smtClean="0"/>
              <a:t> activity that: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describes the activity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identifies potential risk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outlines strategies for minimizing risks to guests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identifies the location(s) for posting warnings or rules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Plans of operation provide proof of efforts to protect the safety of farm visitors </a:t>
            </a:r>
          </a:p>
          <a:p>
            <a:r>
              <a:rPr lang="en-US" sz="2000" dirty="0" smtClean="0"/>
              <a:t>  - an important component of reducing farm liability in case of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an accident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58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Operation – Wagon Ride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47" y="1676400"/>
            <a:ext cx="8564853" cy="44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Plan of Operation- Petting Zoo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I.D. potential risk: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disease transmission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(salmonella, E.coli, Crypto)   </a:t>
            </a:r>
          </a:p>
          <a:p>
            <a:r>
              <a:rPr lang="en-US" sz="2000" dirty="0" smtClean="0"/>
              <a:t>  - injuries from animal biting,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kicking, or butting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Strategies to minimize</a:t>
            </a:r>
          </a:p>
          <a:p>
            <a:r>
              <a:rPr lang="en-US" dirty="0"/>
              <a:t> </a:t>
            </a:r>
            <a:r>
              <a:rPr lang="en-US" dirty="0" smtClean="0"/>
              <a:t>  risks: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000" dirty="0" smtClean="0"/>
              <a:t>- double fence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feeding chute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post warning signs such as: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“ THESE ANIMALS HAVE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TEETH, THEY BITE”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61572"/>
            <a:ext cx="4267200" cy="217442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752600"/>
            <a:ext cx="4267200" cy="24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Potential Risks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Parking &amp; traffic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Walkways &amp; trails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Buildings &amp; restrooms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Kids on the farm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Animals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Fencing &amp; barriers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Venomous snakes &amp; insects </a:t>
            </a:r>
            <a:r>
              <a:rPr lang="en-US" sz="1600" dirty="0" smtClean="0"/>
              <a:t>(bees, wasps, </a:t>
            </a:r>
            <a:r>
              <a:rPr lang="en-US" sz="1600" dirty="0" err="1" smtClean="0"/>
              <a:t>fireants</a:t>
            </a:r>
            <a:r>
              <a:rPr lang="en-US" sz="1600" dirty="0" smtClean="0"/>
              <a:t>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Hay or wagon rides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Corn mazes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Play areas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Food service (food safety)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Disability </a:t>
            </a:r>
            <a:r>
              <a:rPr lang="en-US" dirty="0"/>
              <a:t>accommodations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Hazardous weather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Fire prevention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Farm equipment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Ponds &amp; attractive nuisances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Pesticides / chemicals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Other risks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&amp; Parking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Driveway/ entrance marked &amp; visible from road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Separate entrance &amp; exits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Parking on public roads prohibited 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Adequate parking </a:t>
            </a:r>
          </a:p>
          <a:p>
            <a:r>
              <a:rPr lang="en-US" sz="2000" dirty="0" smtClean="0"/>
              <a:t>  - separate areas for auto’s &amp;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and buses (pickup &amp; </a:t>
            </a:r>
            <a:r>
              <a:rPr lang="en-US" sz="2000" dirty="0" err="1" smtClean="0"/>
              <a:t>dropoff</a:t>
            </a:r>
            <a:r>
              <a:rPr lang="en-US" sz="2000" dirty="0" smtClean="0"/>
              <a:t>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Internal farm traffic lanes wide enough </a:t>
            </a:r>
          </a:p>
          <a:p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0824" y="3705225"/>
            <a:ext cx="20193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712514"/>
            <a:ext cx="1838325" cy="2735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39" y="1752600"/>
            <a:ext cx="393608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&amp; Parking Safety Considerations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9530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Speed limits posted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Are parking areas firm, drained, level, w/out obstructions, &amp; mowed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Adequate lighting 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Easily identified &amp; safe for visitors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Adequate parking/ traffic control (workers)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Plans in the event of rain, mud, etc. 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82613" y="3745022"/>
            <a:ext cx="4267200" cy="2781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200" y="1690460"/>
            <a:ext cx="15522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Walkways &amp; Trails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Paths should be smooth, level &amp; free of steep grades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Trails &amp; walkways  clearly marked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Slick surfaces free of sand, oil, etc.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Remove hoses, wires, limbs, &amp; other debris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5412" y="2943225"/>
            <a:ext cx="31527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2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Buildings &amp; Restrooms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Make sure all buildings meet codes &amp; in compliance</a:t>
            </a:r>
          </a:p>
          <a:p>
            <a:r>
              <a:rPr lang="en-US" dirty="0"/>
              <a:t> </a:t>
            </a:r>
            <a:r>
              <a:rPr lang="en-US" sz="2000" dirty="0" smtClean="0"/>
              <a:t>- falls are a major cause of farm accidents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pay particular attention to stairs</a:t>
            </a:r>
            <a:r>
              <a:rPr lang="en-US" sz="2000" dirty="0"/>
              <a:t>, steps, </a:t>
            </a:r>
            <a:r>
              <a:rPr lang="en-US" sz="2000" dirty="0" smtClean="0"/>
              <a:t>walkways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utilize handrails or grab bars where there are steps or changes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in elevation (Example: hay or wagon ride trailers) </a:t>
            </a:r>
          </a:p>
          <a:p>
            <a:r>
              <a:rPr lang="en-US" sz="2000" dirty="0" smtClean="0"/>
              <a:t> - proper housekeeping &amp; lighting of walking surfaces can prevent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many slips, trips &amp; falls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Provide clean, well stocked restrooms or regularly maintained portable toilets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Keep portable toilets in cool dry area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Provide multiple handwashing stations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Adequate lighting for after dark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Considerations for Kids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Children are naturally curious &amp; see a farm as a big play ground.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Children are unpredictable &amp; may or may not follow safety instructions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The child's safety is up to the supervising adults who  may not fully understand the  safety risk of agricultural operations.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Its important to talk to children &amp; adults about safety when visiting a farm.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Explain hazards around the farm. Post rules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2044"/>
            <a:ext cx="9144000" cy="5137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819400"/>
            <a:ext cx="8681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This information is shared for educational purposes only. All business owners should be advised to regularly seek the advice of an attorney and/ or insurance professional to discuss farm safety and risk management strategies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Considerations for Kids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Inform guest &amp; children about any rules &amp; hazards at specific attractions like hay rides &amp; corn mazes. Explain how these rules will keep the safe.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Placed signs in &amp; around where hazards are present w/ short safety messages.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Provide detailed health &amp; safety </a:t>
            </a:r>
            <a:r>
              <a:rPr lang="en-US" dirty="0" err="1" smtClean="0"/>
              <a:t>infor</a:t>
            </a:r>
            <a:r>
              <a:rPr lang="en-US" dirty="0" smtClean="0"/>
              <a:t>. in advance of</a:t>
            </a:r>
          </a:p>
          <a:p>
            <a:r>
              <a:rPr lang="en-US" dirty="0" smtClean="0"/>
              <a:t>   prearranged visits.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Examples of </a:t>
            </a:r>
            <a:r>
              <a:rPr lang="en-US" dirty="0" err="1" smtClean="0"/>
              <a:t>infor</a:t>
            </a:r>
            <a:r>
              <a:rPr lang="en-US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list of hazards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required child-to-chaperone ratio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proper attire (shoes, long pants, etc.)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reminders about what not to bring (such as pets)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Considerations for Kids on Farms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Secure or remove “attractive nuisances”</a:t>
            </a:r>
          </a:p>
          <a:p>
            <a:r>
              <a:rPr lang="en-US" dirty="0"/>
              <a:t> </a:t>
            </a:r>
            <a:r>
              <a:rPr lang="en-US" sz="2000" dirty="0" smtClean="0"/>
              <a:t>- object or condition(s) that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attracts someone, especially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kids to investigate or play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Example- hay storage areas,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ponds, ATV’s, equip., etc.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Properly supervise kids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children under 16 yrs. of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age should be accompanied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by a parent or adult   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5406" y="1905000"/>
            <a:ext cx="4267200" cy="2014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06" y="4224621"/>
            <a:ext cx="4114800" cy="1871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5406" y="6096000"/>
            <a:ext cx="4249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Adapted from: National Park Service. http://nps.gov/archive.mora/education/inparkprograms.html</a:t>
            </a:r>
          </a:p>
        </p:txBody>
      </p:sp>
    </p:spTree>
    <p:extLst>
      <p:ext uri="{BB962C8B-B14F-4D97-AF65-F5344CB8AC3E}">
        <p14:creationId xmlns:p14="http://schemas.microsoft.com/office/powerpoint/2010/main" val="16060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Animal Safety Concerns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3680" y="1676400"/>
            <a:ext cx="4263708" cy="639762"/>
          </a:xfrm>
        </p:spPr>
        <p:txBody>
          <a:bodyPr/>
          <a:lstStyle/>
          <a:p>
            <a:r>
              <a:rPr lang="en-US" dirty="0" smtClean="0"/>
              <a:t>Farm animals found at petting zoos that can carry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Cattle &amp; calves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Pigs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Sheep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Goats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Ducks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Chickens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Turkeys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Animal environments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Common zoonotic diseases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Salmonella (bacteria)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E. coli 0157:H7 (bacteria)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Campylobacter (bacteria)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Cryptosporidium (parasite)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Influenza/ flu (virus)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Ringworm (parasite)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Individuals most at risk</a:t>
            </a:r>
            <a:br>
              <a:rPr lang="en-US" dirty="0" smtClean="0"/>
            </a:br>
            <a:r>
              <a:rPr lang="en-US" dirty="0" smtClean="0"/>
              <a:t> from zoonotic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4267200" cy="44196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Children under 5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Seniors over 65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Pregnant women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People w/ chronic medical conditions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Urban/ suburban people</a:t>
            </a:r>
          </a:p>
          <a:p>
            <a:r>
              <a:rPr lang="en-US" dirty="0"/>
              <a:t> </a:t>
            </a:r>
            <a:r>
              <a:rPr lang="en-US" dirty="0" smtClean="0"/>
              <a:t>  not immune to normal </a:t>
            </a:r>
          </a:p>
          <a:p>
            <a:r>
              <a:rPr lang="en-US" dirty="0"/>
              <a:t> </a:t>
            </a:r>
            <a:r>
              <a:rPr lang="en-US" dirty="0" smtClean="0"/>
              <a:t>  germs found on farms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24556"/>
            <a:ext cx="4267200" cy="2837688"/>
          </a:xfrm>
        </p:spPr>
      </p:pic>
      <p:sp>
        <p:nvSpPr>
          <p:cNvPr id="6" name="TextBox 5"/>
          <p:cNvSpPr txBox="1"/>
          <p:nvPr/>
        </p:nvSpPr>
        <p:spPr>
          <a:xfrm>
            <a:off x="4648200" y="5762244"/>
            <a:ext cx="426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Center of Disease Control and Prevention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84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Animal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51054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Animals in contact w/ visitors should be: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clean, well tempered,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vaccinated (if applicable), &amp;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monitored daily for health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issues.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Use a “feeding chute” to reduce animal/ visitor contact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Be sure animals are properly contained &amp;  secured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Kennel all farm pets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7258" y="2362200"/>
            <a:ext cx="3808142" cy="3255244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3733800" y="457200"/>
            <a:ext cx="6553200" cy="7010400"/>
          </a:xfrm>
          <a:prstGeom prst="mathMultiply">
            <a:avLst>
              <a:gd name="adj1" fmla="val 15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5943600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Photo credit: CDC’s Healthy Pets, Healthy People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57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Animal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No reptiles or wild animal pets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Remove &amp; dispose of manure in a timely manner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Replace animal bedding daily.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Clean &amp; sanitize fencing daily</a:t>
            </a:r>
          </a:p>
          <a:p>
            <a:r>
              <a:rPr lang="en-US" dirty="0" smtClean="0"/>
              <a:t> </a:t>
            </a:r>
            <a:r>
              <a:rPr lang="en-US" sz="2000" dirty="0" smtClean="0"/>
              <a:t> - clean &amp; remove fecal matter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from surfaces assessable to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visitors in a timely manner.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3911600" cy="2933700"/>
          </a:xfrm>
        </p:spPr>
      </p:pic>
      <p:sp>
        <p:nvSpPr>
          <p:cNvPr id="7" name="TextBox 6"/>
          <p:cNvSpPr txBox="1"/>
          <p:nvPr/>
        </p:nvSpPr>
        <p:spPr>
          <a:xfrm>
            <a:off x="4953000" y="5486400"/>
            <a:ext cx="381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</a:t>
            </a:r>
            <a:r>
              <a:rPr lang="en-US" sz="1000" smtClean="0"/>
              <a:t>: Pinterest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95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Animal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600200"/>
            <a:ext cx="4800601" cy="49530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Inform visitors both </a:t>
            </a:r>
          </a:p>
          <a:p>
            <a:r>
              <a:rPr lang="en-US" dirty="0"/>
              <a:t> </a:t>
            </a:r>
            <a:r>
              <a:rPr lang="en-US" dirty="0" smtClean="0"/>
              <a:t>  visually &amp; verbally: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about animal behavior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to wash hands after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touching animals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food &amp; drink are prohibited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in animal areas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to closely supervise children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interactions w/ animals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Route visitors to hand wash stations immediately  after animal area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9201" y="4601497"/>
            <a:ext cx="3657600" cy="1834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52600"/>
            <a:ext cx="40386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230" y="4111927"/>
            <a:ext cx="4227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Photo credit; Samantha Rich, Bill </a:t>
            </a:r>
            <a:r>
              <a:rPr lang="en-US" sz="1000" dirty="0" err="1" smtClean="0">
                <a:solidFill>
                  <a:schemeClr val="bg1"/>
                </a:solidFill>
              </a:rPr>
              <a:t>Bamka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03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Animal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Handwashing- #1 way to prevent illness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Alcohol based hand gels: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may be used in</a:t>
            </a:r>
            <a:r>
              <a:rPr lang="en-US" dirty="0" smtClean="0"/>
              <a:t> </a:t>
            </a:r>
            <a:r>
              <a:rPr lang="en-US" sz="2000" dirty="0" smtClean="0"/>
              <a:t>addition to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handwashing or until soap &amp;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water is available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doesn’t work if hands are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visibly dirty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good against bacteria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ineffective against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dirty="0" err="1" smtClean="0"/>
              <a:t>crypotsoridium</a:t>
            </a:r>
            <a:r>
              <a:rPr lang="en-US" sz="2000" dirty="0" smtClean="0"/>
              <a:t> (parasite) 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752600"/>
            <a:ext cx="4267200" cy="3273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257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Handwash</a:t>
            </a:r>
            <a:r>
              <a:rPr lang="en-US" dirty="0" smtClean="0"/>
              <a:t> video:  umash.umn.edu/</a:t>
            </a:r>
            <a:r>
              <a:rPr lang="en-US" dirty="0" err="1" smtClean="0"/>
              <a:t>agritourism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Fences &amp; 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Fences between all animals &amp; visitors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Proper latches &amp; locks for all gates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No barbed-wire, smooth   electrical or woven wire fencing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Fence all off-limit areas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- from ground to 4 ft. ht. 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Ropes, signs,&amp; markers as guides 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27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7209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Venomous &amp; Other Pests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7180"/>
            <a:ext cx="1676400" cy="143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50" y="1777180"/>
            <a:ext cx="1526857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36" y="1777180"/>
            <a:ext cx="18288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36" y="1761203"/>
            <a:ext cx="1743075" cy="1465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446" y="1761203"/>
            <a:ext cx="1936648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18" y="3429000"/>
            <a:ext cx="1592832" cy="1320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6250" y="3429001"/>
            <a:ext cx="1533525" cy="1320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9775" y="3431458"/>
            <a:ext cx="1674301" cy="1318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076" y="3440906"/>
            <a:ext cx="1477685" cy="1296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1761" y="3421324"/>
            <a:ext cx="1292112" cy="1328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3874" y="3440906"/>
            <a:ext cx="1147726" cy="129669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4" y="4749510"/>
            <a:ext cx="2080649" cy="131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4333" y="4749510"/>
            <a:ext cx="2540406" cy="1318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9539" y="4737603"/>
            <a:ext cx="2083153" cy="1341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88111" y="4737603"/>
            <a:ext cx="2063489" cy="13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Farm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Agriculture ranked in the top 3 most dangerous occupations in US for the past 40 years by NSC.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Almost 70 million people visit farms each year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40% are children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According to CDC 3700 children injured each year visiting farms </a:t>
            </a:r>
          </a:p>
          <a:p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438400"/>
            <a:ext cx="4198883" cy="2899063"/>
          </a:xfrm>
        </p:spPr>
      </p:pic>
      <p:sp>
        <p:nvSpPr>
          <p:cNvPr id="7" name="TextBox 6"/>
          <p:cNvSpPr txBox="1"/>
          <p:nvPr/>
        </p:nvSpPr>
        <p:spPr>
          <a:xfrm>
            <a:off x="4800600" y="5410200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American Agriculturist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82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Wagon Ride Safety Considerations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Hay &amp; wagon rides allow farmers to transport visitors while they enjoy the scenery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Potential liability exist while transporting guest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Inadequate supervision or training, poor site &amp; crowd control or improper vehicle operation contribute to many accidents   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72456"/>
            <a:ext cx="4267200" cy="3160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400" y="5791200"/>
            <a:ext cx="403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Rural Mutual Insurance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858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Wagon Ride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676400"/>
            <a:ext cx="8681720" cy="4876800"/>
          </a:xfrm>
        </p:spPr>
        <p:txBody>
          <a:bodyPr/>
          <a:lstStyle/>
          <a:p>
            <a:r>
              <a:rPr lang="en-US" b="1" dirty="0" smtClean="0"/>
              <a:t>Route Inspection &amp; Maintenance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Determine your travel route &amp; inspect for potential hazards.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I.D. &amp; address any hazards/ risks.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Examples: overhead limbs &amp; branches, overhead wires,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sharp turns, uneven ground, poorly drained soils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Avoid traveling on &amp;/or crossing public roads.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Can emergency vehicle access the route if needed?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Make a daily pre-ride inspection for hazards.</a:t>
            </a:r>
          </a:p>
        </p:txBody>
      </p:sp>
    </p:spTree>
    <p:extLst>
      <p:ext uri="{BB962C8B-B14F-4D97-AF65-F5344CB8AC3E}">
        <p14:creationId xmlns:p14="http://schemas.microsoft.com/office/powerpoint/2010/main" val="24971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Wagon </a:t>
            </a:r>
            <a:r>
              <a:rPr lang="en-US" dirty="0"/>
              <a:t>Ride Safety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Tractor &amp; Equipment Inspection</a:t>
            </a:r>
            <a:endParaRPr lang="en-US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Only use a tractor with ROPS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Use tractors w/ power, weight, traction &amp; braking abilities to control the load.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Inspect tractor &amp; wagon before &amp; after each ride.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Preform a complete service of tractor each day to ensure efficient operation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Use safety chains &amp; never use more than one wagon per tractor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Inspect wagon for loose boards &amp; railings, sharp edges, loose nails, screws &amp; other hazards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 Ride Safety Considerations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724400" cy="4800600"/>
          </a:xfrm>
        </p:spPr>
        <p:txBody>
          <a:bodyPr/>
          <a:lstStyle/>
          <a:p>
            <a:r>
              <a:rPr lang="en-US" b="1" dirty="0" smtClean="0"/>
              <a:t>Training &amp; communication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Train all employees dealing w/ hay or wagon rides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All wagon rides should have supervisor or tour guide.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Have communication (cell</a:t>
            </a:r>
          </a:p>
          <a:p>
            <a:r>
              <a:rPr lang="en-US" dirty="0" smtClean="0"/>
              <a:t>   phone/ 2-way radio) to </a:t>
            </a:r>
          </a:p>
          <a:p>
            <a:r>
              <a:rPr lang="en-US" dirty="0"/>
              <a:t> </a:t>
            </a:r>
            <a:r>
              <a:rPr lang="en-US" dirty="0" smtClean="0"/>
              <a:t>  insure contact at all times</a:t>
            </a:r>
          </a:p>
          <a:p>
            <a:r>
              <a:rPr lang="en-US" dirty="0"/>
              <a:t> </a:t>
            </a:r>
            <a:r>
              <a:rPr lang="en-US" dirty="0" smtClean="0"/>
              <a:t>  &amp; incase of emergency  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3408" y="2667000"/>
            <a:ext cx="4131992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5791200"/>
            <a:ext cx="381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</a:t>
            </a:r>
            <a:r>
              <a:rPr lang="en-US" sz="1000" dirty="0" err="1" smtClean="0"/>
              <a:t>autostock</a:t>
            </a:r>
            <a:r>
              <a:rPr lang="en-US" sz="1000" dirty="0" smtClean="0"/>
              <a:t> photo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74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Wagon Safety Features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159" y="1692171"/>
            <a:ext cx="3810000" cy="2453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92171"/>
            <a:ext cx="4198079" cy="245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314306"/>
            <a:ext cx="4198079" cy="2238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3860889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65760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Stoltzful</a:t>
            </a:r>
            <a:r>
              <a:rPr lang="en-US" sz="1000" dirty="0" smtClean="0"/>
              <a:t> MFG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6159" y="3860889"/>
            <a:ext cx="1185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Stoltzful</a:t>
            </a:r>
            <a:r>
              <a:rPr lang="en-US" sz="1000" dirty="0" smtClean="0"/>
              <a:t> MFG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617220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Stoltzful</a:t>
            </a:r>
            <a:r>
              <a:rPr lang="en-US" sz="1000" dirty="0" smtClean="0"/>
              <a:t> MFG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159" y="4314306"/>
            <a:ext cx="3810000" cy="2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spot the hazards?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31883"/>
            <a:ext cx="6858000" cy="4456253"/>
          </a:xfrm>
        </p:spPr>
      </p:pic>
      <p:sp>
        <p:nvSpPr>
          <p:cNvPr id="10" name="TextBox 9"/>
          <p:cNvSpPr txBox="1"/>
          <p:nvPr/>
        </p:nvSpPr>
        <p:spPr>
          <a:xfrm>
            <a:off x="1905000" y="5988136"/>
            <a:ext cx="502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Phetrezler.worldpress.com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181100" y="4495800"/>
            <a:ext cx="647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No safety rails or guards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Hay for seating vs permeant benches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No steps for loading or unloading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No safety chains attaching tractor to wagon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Bale spear on loader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917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spot the hazards?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7162800" cy="460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0026" y="4191000"/>
            <a:ext cx="701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Incorrect child to chaperone ratio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No safety rails or guards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No steps for loading/ unloading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Visitors wearing open top foot wear / sandals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 Hay for seating vs permeant benches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218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spot the hazards?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36" y="1676400"/>
            <a:ext cx="6510291" cy="4876800"/>
          </a:xfrm>
        </p:spPr>
      </p:pic>
      <p:sp>
        <p:nvSpPr>
          <p:cNvPr id="3" name="TextBox 2"/>
          <p:cNvSpPr txBox="1"/>
          <p:nvPr/>
        </p:nvSpPr>
        <p:spPr>
          <a:xfrm>
            <a:off x="1676400" y="48768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/>
              <a:t>More than one wagon being towed</a:t>
            </a:r>
          </a:p>
          <a:p>
            <a:pPr marL="342900" indent="-342900">
              <a:buAutoNum type="arabicPeriod"/>
            </a:pPr>
            <a:r>
              <a:rPr lang="en-US" sz="2400" b="1" dirty="0" smtClean="0"/>
              <a:t>Close proximity to water body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spot the hazards?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52600"/>
            <a:ext cx="7649029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638800"/>
            <a:ext cx="472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Cascades Camp &amp; Conference Center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41910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Horse drawn wagon w/out braking system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Hay for seating vs permeant benches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Individual not properly seated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7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Equip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Properly train everyone who operates farm equip.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Shut down &amp; remove keys when not in use.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Prevent visitors from accessing farm equipment.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Never allow visitors to operate farm equip, ride on tractors, ATV’s , etc.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If demonstrating equip. do</a:t>
            </a:r>
          </a:p>
          <a:p>
            <a:r>
              <a:rPr lang="en-US" dirty="0" smtClean="0"/>
              <a:t>    so at a safe distance away</a:t>
            </a:r>
          </a:p>
          <a:p>
            <a:r>
              <a:rPr lang="en-US" dirty="0"/>
              <a:t> </a:t>
            </a:r>
            <a:r>
              <a:rPr lang="en-US" dirty="0" smtClean="0"/>
              <a:t>   from spectators.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Never operate equip that</a:t>
            </a:r>
          </a:p>
          <a:p>
            <a:r>
              <a:rPr lang="en-US" dirty="0" smtClean="0"/>
              <a:t>   can throw or eject objects </a:t>
            </a:r>
          </a:p>
          <a:p>
            <a:r>
              <a:rPr lang="en-US" dirty="0"/>
              <a:t> </a:t>
            </a:r>
            <a:r>
              <a:rPr lang="en-US" dirty="0" smtClean="0"/>
              <a:t>  when visitors are present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616" y="4038599"/>
            <a:ext cx="3624703" cy="23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Agritourism</a:t>
            </a:r>
            <a:r>
              <a:rPr lang="en-US" dirty="0" smtClean="0"/>
              <a:t> Safety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During farm visits guest face certain risk and the farm operator will face greater legal liability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We must understand the risk in order to better manage them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2781" y="2362200"/>
            <a:ext cx="4267200" cy="3133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2781" y="5486400"/>
            <a:ext cx="4242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credit: Farm Flavor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90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Maze Safety Considerations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Control weeds in mazes. Weeds = rodents = snakes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Locate mazes at least 75 ft. from parking/ traffic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Post rules at entrance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Smooth, well maintained paths prevent trips &amp; falls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Children under 12 accompanied by an adult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Observation tower  w/ 2</a:t>
            </a:r>
          </a:p>
          <a:p>
            <a:r>
              <a:rPr lang="en-US" dirty="0" smtClean="0"/>
              <a:t>    supervisors to monitor</a:t>
            </a:r>
          </a:p>
          <a:p>
            <a:r>
              <a:rPr lang="en-US" dirty="0"/>
              <a:t> </a:t>
            </a:r>
            <a:r>
              <a:rPr lang="en-US" dirty="0" smtClean="0"/>
              <a:t>   the activity.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Public address system to </a:t>
            </a:r>
          </a:p>
          <a:p>
            <a:r>
              <a:rPr lang="en-US" dirty="0"/>
              <a:t> </a:t>
            </a:r>
            <a:r>
              <a:rPr lang="en-US" dirty="0" smtClean="0"/>
              <a:t>  communicate instructions</a:t>
            </a:r>
          </a:p>
          <a:p>
            <a:r>
              <a:rPr lang="en-US" dirty="0"/>
              <a:t> </a:t>
            </a:r>
            <a:r>
              <a:rPr lang="en-US" dirty="0" smtClean="0"/>
              <a:t>  with visitors.</a:t>
            </a:r>
          </a:p>
          <a:p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920" y="4114800"/>
            <a:ext cx="38354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0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 Maze Safety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Review basic safety </a:t>
            </a:r>
            <a:r>
              <a:rPr lang="en-US" dirty="0" err="1" smtClean="0"/>
              <a:t>infor</a:t>
            </a:r>
            <a:r>
              <a:rPr lang="en-US" dirty="0" smtClean="0"/>
              <a:t>. w/ visitors prior to entering maze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Give flags to visitors entering the maze to be used to alert those monitoring the activity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Have a fire safety plan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no smoking, lighters, matches or other open flame devices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educate visitors on emergency exit plan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have fire extinguishers available for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individuals monitoring the corn maze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provide fire dept. with fire safety plan,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&amp;  size &amp; location of maze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686" y="4495800"/>
            <a:ext cx="3109634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6400800"/>
            <a:ext cx="3042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National Ag Safety Data Base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71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Area Safety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Location/ layout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surroundings &amp; hazards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Design &amp; installation by professionals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Maintenance of wood, steel, &amp; moving parts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Ground cover, rubber mulch, etc.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Rest area, protected from sun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Supervision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Post rules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Consider sand box instead of corn pit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59" y="3649821"/>
            <a:ext cx="381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943600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</a:t>
            </a:r>
            <a:r>
              <a:rPr lang="en-US" sz="1000" dirty="0" err="1" smtClean="0"/>
              <a:t>Hearld-Dispach</a:t>
            </a:r>
            <a:endParaRPr lang="en-US" sz="1000" dirty="0"/>
          </a:p>
        </p:txBody>
      </p:sp>
      <p:sp>
        <p:nvSpPr>
          <p:cNvPr id="8" name="Multiply 7"/>
          <p:cNvSpPr/>
          <p:nvPr/>
        </p:nvSpPr>
        <p:spPr>
          <a:xfrm>
            <a:off x="5110655" y="3429000"/>
            <a:ext cx="2743200" cy="2286000"/>
          </a:xfrm>
          <a:prstGeom prst="mathMultiply">
            <a:avLst>
              <a:gd name="adj1" fmla="val 110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r>
              <a:rPr lang="en-US" dirty="0" smtClean="0"/>
              <a:t>Hazardous Weather</a:t>
            </a:r>
            <a:br>
              <a:rPr lang="en-US" dirty="0" smtClean="0"/>
            </a:br>
            <a:r>
              <a:rPr lang="en-US" dirty="0" smtClean="0"/>
              <a:t> Safety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05000"/>
            <a:ext cx="4267200" cy="46482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Be aware of all hazardous weather warnings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Communicate </a:t>
            </a:r>
            <a:r>
              <a:rPr lang="en-US" sz="2000" dirty="0"/>
              <a:t>weather conditions to employees</a:t>
            </a:r>
          </a:p>
          <a:p>
            <a:r>
              <a:rPr lang="en-US" sz="2000" dirty="0"/>
              <a:t>   </a:t>
            </a:r>
            <a:r>
              <a:rPr lang="en-US" sz="2000" dirty="0" smtClean="0"/>
              <a:t> and </a:t>
            </a:r>
            <a:r>
              <a:rPr lang="en-US" sz="2000" dirty="0"/>
              <a:t>visitors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Postpone activities if there is a high chance of hazardous weather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Make sure guests seek appropriate cover &amp; provide them w/ adequate shelter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If shelter is not available have guest return to vehicles or busses.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7865" y="2590800"/>
            <a:ext cx="4267200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5867400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credit: National Weather Service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090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914400"/>
          </a:xfrm>
        </p:spPr>
        <p:txBody>
          <a:bodyPr/>
          <a:lstStyle/>
          <a:p>
            <a:r>
              <a:rPr lang="en-US" dirty="0"/>
              <a:t>Hazardous Weather</a:t>
            </a:r>
            <a:br>
              <a:rPr lang="en-US" dirty="0"/>
            </a:br>
            <a:r>
              <a:rPr lang="en-US" dirty="0"/>
              <a:t> Safety </a:t>
            </a:r>
            <a:r>
              <a:rPr lang="en-US" dirty="0" smtClean="0"/>
              <a:t>Considerations -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4958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Take special precautions for lighting </a:t>
            </a:r>
            <a:r>
              <a:rPr lang="en-US" dirty="0" smtClean="0"/>
              <a:t>events, which can strike as far as 10 mi. ahead of storms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Only totally enclosed structures provide adequate protection against lighting strikes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Tents &amp; canopies don’t “cut it!”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2050" y="2609850"/>
            <a:ext cx="3619500" cy="339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6000750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National Weather Service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65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Hazardous Weather</a:t>
            </a:r>
            <a:br>
              <a:rPr lang="en-US" dirty="0"/>
            </a:br>
            <a:r>
              <a:rPr lang="en-US" dirty="0"/>
              <a:t> Safety </a:t>
            </a:r>
            <a:r>
              <a:rPr lang="en-US" dirty="0" smtClean="0"/>
              <a:t>Considerations - Excessive Heat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Be aware of heat index - a combination of air temperature &amp; relative humidity.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Know the signs of heat exhaustion &amp; heat stroke.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children &amp; elderly are more susceptible to heat related illnesses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When heat index is high reschedule strenuous activities to early morning or evening.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Provide access to heat relief areas for visitors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air condition room is best, but shaded areas will help.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if no natural shaded areas, provide canopy for protection from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direct sunlight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Supply fresh drinking water or advise visitors to furnish their own. Make sure visitors stay hydrated</a:t>
            </a:r>
            <a:r>
              <a:rPr 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76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Weather Service Safety Tips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329" y="2900515"/>
            <a:ext cx="6394262" cy="3326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86817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39603"/>
            <a:ext cx="8839200" cy="114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62484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https://www.weather.gov/safety/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69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Pesticides &amp; Chemical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Always follow label directions when using pesticides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Keep records of all   pesticide applications  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Lock pesticides &amp; fertilizers in an inaccessible cool, dry, well ventilated storage area.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Post signs designating area as off limits.</a:t>
            </a:r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954" y="2514600"/>
            <a:ext cx="3727691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0" y="5105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Bill </a:t>
            </a:r>
            <a:r>
              <a:rPr lang="en-US" sz="1000" dirty="0" err="1" smtClean="0"/>
              <a:t>Bamka</a:t>
            </a:r>
            <a:r>
              <a:rPr lang="en-US" sz="1000" dirty="0" smtClean="0"/>
              <a:t> , Rutgers NJAES Cooperative Extension Service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60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Planning &amp;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Be Prepared Before an Emergency Occurs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Assemble an emergency response team</a:t>
            </a:r>
          </a:p>
          <a:p>
            <a:r>
              <a:rPr lang="en-US" dirty="0"/>
              <a:t> </a:t>
            </a:r>
            <a:r>
              <a:rPr lang="en-US" sz="2000" dirty="0" smtClean="0"/>
              <a:t>- insurance agent, attorney, EMS/Fire chief, law </a:t>
            </a:r>
            <a:r>
              <a:rPr lang="en-US" sz="2000" dirty="0" err="1" smtClean="0"/>
              <a:t>enforcement,etc</a:t>
            </a:r>
            <a:r>
              <a:rPr lang="en-US" sz="2000" dirty="0" smtClean="0"/>
              <a:t>.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Invite emergency responders to tour farm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Maintain current emergency contact list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Develop property map(s)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google, FSA, Co. auditor, sketches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address, GPS cords. road names/ #’s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label attractions, buildings, parking,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potential hazards such as ponds, fuel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storage, pesticide storage, electrical</a:t>
            </a:r>
          </a:p>
          <a:p>
            <a:r>
              <a:rPr lang="en-US" sz="2000"/>
              <a:t> </a:t>
            </a:r>
            <a:r>
              <a:rPr lang="en-US" sz="2000" smtClean="0"/>
              <a:t>    service poles</a:t>
            </a:r>
            <a:r>
              <a:rPr lang="en-US" sz="2000" dirty="0" smtClean="0"/>
              <a:t>, propane tanks, etc.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93" y="4419600"/>
            <a:ext cx="3225624" cy="19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Response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/>
              <a:t>Be Prepared Before an Emergency </a:t>
            </a:r>
            <a:r>
              <a:rPr lang="en-US" b="1" dirty="0" smtClean="0"/>
              <a:t>Occurs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List locations of emergency equipment (i.e. first aid kits, personal protection equip.)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Maintain material safety data (MSDS) sheets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err="1" smtClean="0"/>
              <a:t>Estb</a:t>
            </a:r>
            <a:r>
              <a:rPr lang="en-US" dirty="0" smtClean="0"/>
              <a:t>. visitor capacity limits (buildings, attractions, rides)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Train employees on emergence response roles: </a:t>
            </a:r>
            <a:endParaRPr lang="en-US" dirty="0"/>
          </a:p>
          <a:p>
            <a:r>
              <a:rPr lang="en-US" dirty="0" smtClean="0"/>
              <a:t>  </a:t>
            </a:r>
            <a:r>
              <a:rPr lang="en-US" sz="2000" dirty="0" smtClean="0"/>
              <a:t>- CPR, American Red Cross First Aid training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Post “Incase of Emergency Signs” with appropriate information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Develop incident response report for documenting accidents/injuries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the Safety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View </a:t>
            </a:r>
            <a:r>
              <a:rPr lang="en-US" dirty="0" err="1" smtClean="0"/>
              <a:t>Agritourism</a:t>
            </a:r>
            <a:r>
              <a:rPr lang="en-US" dirty="0" smtClean="0"/>
              <a:t> safety as a program, incorporating steps to prevent/ limit visitors exposure to risk and have a plan to respond to adverse incidents if they occur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Protecting your visitors from injury will protect you &amp; your assets.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14600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41557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Emergence Response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214264"/>
            <a:ext cx="4267200" cy="43389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Fire dept.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 EMS</a:t>
            </a:r>
            <a:endParaRPr lang="en-US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Local law enforcement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Local doctor/ hospital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Poison control center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Veterinarian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Utility companies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214264"/>
            <a:ext cx="4267200" cy="43389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Chemical dealers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Equipment dealers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Insurance provider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Personal attorney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Extension contact </a:t>
            </a:r>
            <a:r>
              <a:rPr lang="en-US" sz="1400" dirty="0" smtClean="0"/>
              <a:t>(not me)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Other contacts specific to your operation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676400"/>
            <a:ext cx="868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Key business/ emergency response contacts</a:t>
            </a:r>
          </a:p>
        </p:txBody>
      </p:sp>
    </p:spTree>
    <p:extLst>
      <p:ext uri="{BB962C8B-B14F-4D97-AF65-F5344CB8AC3E}">
        <p14:creationId xmlns:p14="http://schemas.microsoft.com/office/powerpoint/2010/main" val="35649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Emergence Response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Emergency contact </a:t>
            </a:r>
            <a:r>
              <a:rPr lang="en-US" dirty="0" err="1" smtClean="0"/>
              <a:t>infor</a:t>
            </a:r>
            <a:r>
              <a:rPr lang="en-US" dirty="0" smtClean="0"/>
              <a:t>. in an accessible location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Farm name &amp; location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address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GPS coordinates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directions to nearest major intersection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 landmarks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Name &amp; phone number &amp; for: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primary farm contact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owner(s)/ manager(s)</a:t>
            </a:r>
            <a:r>
              <a:rPr lang="en-US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employees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Emergency contacts for farm owner(s), manager, &amp; employees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3" y="1676400"/>
            <a:ext cx="8682037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3124200"/>
            <a:ext cx="2724061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979682"/>
            <a:ext cx="6188286" cy="35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3" y="1524001"/>
            <a:ext cx="8682037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666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43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https://safeagritourism.org/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8600" y="5943600"/>
            <a:ext cx="4871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credit: National Children’s Center for Rural Agricultural </a:t>
            </a:r>
            <a:r>
              <a:rPr lang="en-US" sz="1000" smtClean="0"/>
              <a:t>&amp; Health </a:t>
            </a:r>
            <a:r>
              <a:rPr lang="en-US" sz="1000" dirty="0" smtClean="0"/>
              <a:t>Safety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67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73" y="611897"/>
            <a:ext cx="8681720" cy="1064504"/>
          </a:xfrm>
        </p:spPr>
        <p:txBody>
          <a:bodyPr/>
          <a:lstStyle/>
          <a:p>
            <a:r>
              <a:rPr lang="en-US" dirty="0" smtClean="0"/>
              <a:t>Resources </a:t>
            </a:r>
            <a:br>
              <a:rPr lang="en-US" dirty="0" smtClean="0"/>
            </a:br>
            <a:r>
              <a:rPr lang="en-US" dirty="0" smtClean="0"/>
              <a:t>UMASH-</a:t>
            </a:r>
            <a:r>
              <a:rPr lang="en-US" sz="2800" dirty="0" smtClean="0"/>
              <a:t>Upper Midwest Agricultural </a:t>
            </a:r>
            <a:br>
              <a:rPr lang="en-US" sz="2800" dirty="0" smtClean="0"/>
            </a:br>
            <a:r>
              <a:rPr lang="en-US" sz="2800" dirty="0" smtClean="0"/>
              <a:t>Safety and Health Center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83" y="2286000"/>
            <a:ext cx="8682037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073" y="6019800"/>
            <a:ext cx="86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http://umash.umn.edu/agritourism/</a:t>
            </a:r>
          </a:p>
        </p:txBody>
      </p:sp>
    </p:spTree>
    <p:extLst>
      <p:ext uri="{BB962C8B-B14F-4D97-AF65-F5344CB8AC3E}">
        <p14:creationId xmlns:p14="http://schemas.microsoft.com/office/powerpoint/2010/main" val="40697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676401"/>
            <a:ext cx="670052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76401"/>
            <a:ext cx="1981200" cy="4800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486150"/>
            <a:ext cx="60007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Dr. Brian Schilling, Rutgers Cooperative Extension Service</a:t>
            </a:r>
          </a:p>
          <a:p>
            <a:r>
              <a:rPr lang="en-US" sz="2000" dirty="0" err="1" smtClean="0"/>
              <a:t>Agrisafe</a:t>
            </a:r>
            <a:r>
              <a:rPr lang="en-US" sz="2000" dirty="0" smtClean="0"/>
              <a:t> Network</a:t>
            </a:r>
          </a:p>
          <a:p>
            <a:r>
              <a:rPr lang="en-US" sz="2000" dirty="0" smtClean="0"/>
              <a:t>National Children’s Center for Rural Agricultural Healthy &amp; Safety </a:t>
            </a:r>
          </a:p>
          <a:p>
            <a:r>
              <a:rPr lang="en-US" sz="2000" dirty="0" smtClean="0"/>
              <a:t>Carrie </a:t>
            </a:r>
            <a:r>
              <a:rPr lang="en-US" sz="2000" dirty="0" err="1" smtClean="0"/>
              <a:t>Klumb</a:t>
            </a:r>
            <a:r>
              <a:rPr lang="en-US" sz="2000" dirty="0" smtClean="0"/>
              <a:t>, Minnesota Dept. of Health</a:t>
            </a:r>
          </a:p>
          <a:p>
            <a:r>
              <a:rPr lang="en-US" sz="2000" dirty="0" smtClean="0"/>
              <a:t>Upper Midwest Agriculture Safety &amp; Health Center</a:t>
            </a:r>
          </a:p>
          <a:p>
            <a:r>
              <a:rPr lang="en-US" sz="2000" dirty="0" smtClean="0"/>
              <a:t>Ohio State University Extension Service </a:t>
            </a:r>
          </a:p>
          <a:p>
            <a:r>
              <a:rPr lang="en-US" sz="2000" dirty="0" smtClean="0"/>
              <a:t>National Weather Service</a:t>
            </a:r>
          </a:p>
          <a:p>
            <a:r>
              <a:rPr lang="en-US" sz="2000" dirty="0" smtClean="0"/>
              <a:t>Center for Disease Control</a:t>
            </a:r>
          </a:p>
          <a:p>
            <a:r>
              <a:rPr lang="en-US" sz="2000" dirty="0" smtClean="0"/>
              <a:t>National Parks Service</a:t>
            </a:r>
          </a:p>
          <a:p>
            <a:r>
              <a:rPr lang="en-US" sz="20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 Comments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40230"/>
            <a:ext cx="3505200" cy="4736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6376987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Photo credit: </a:t>
            </a:r>
            <a:r>
              <a:rPr lang="en-US" sz="1000" dirty="0" smtClean="0">
                <a:hlinkClick r:id="rId3"/>
              </a:rPr>
              <a:t>tcotton@morrowinsurance.com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69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Visitors on the farm create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Visitors may not always understand the safety hazards that exist on the farm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May not follow instructions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May be involved in an incident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May falsely claim they were injured on your farm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821940"/>
            <a:ext cx="4267200" cy="2661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55626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Photo credit: City of Greeley via Flicker/ Morning </a:t>
            </a:r>
            <a:r>
              <a:rPr lang="en-US" sz="1200" dirty="0" err="1" smtClean="0"/>
              <a:t>AgClips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52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Agritourism</a:t>
            </a:r>
            <a:r>
              <a:rPr lang="en-US" dirty="0" smtClean="0"/>
              <a:t> Safety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Each farm has its own unique safety 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Risks can be managed, &amp; reduced but never fully eliminated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Know your legal &amp; liability obligations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The safety of your farm visitors are</a:t>
            </a:r>
          </a:p>
          <a:p>
            <a:r>
              <a:rPr lang="en-US" b="1" dirty="0" smtClean="0"/>
              <a:t>    non-negotiable!  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267200" cy="25532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38543"/>
            <a:ext cx="4267200" cy="20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1720" cy="838200"/>
          </a:xfrm>
        </p:spPr>
        <p:txBody>
          <a:bodyPr/>
          <a:lstStyle/>
          <a:p>
            <a:r>
              <a:rPr lang="en-US" dirty="0" smtClean="0"/>
              <a:t>Steps for reducing safety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371600"/>
            <a:ext cx="8681720" cy="51816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smtClean="0"/>
              <a:t>Identify &amp; manage potential safety hazards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000" dirty="0" smtClean="0"/>
              <a:t>- conduct a comprehensive assessment of potential risk 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the farm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- identify these risks &amp; the steps to minimize them in a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</a:t>
            </a:r>
            <a:r>
              <a:rPr lang="en-US" sz="2000" b="1" dirty="0" smtClean="0"/>
              <a:t>farm safety plan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Educate &amp; train employees, educate &amp; train employees!!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Maintain a record of employee training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Communicate safety risk &amp; expectations to visitors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err="1" smtClean="0"/>
              <a:t>Estb</a:t>
            </a:r>
            <a:r>
              <a:rPr lang="en-US" b="1" dirty="0" smtClean="0"/>
              <a:t>. an emergency response plan &amp; procedures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If it can be predicted it can be prevented, if it can be prevented, it is not an accident!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a Farm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Regularly inspect your farm by conducting a  walk- through of </a:t>
            </a:r>
            <a:r>
              <a:rPr lang="en-US" b="1" dirty="0" smtClean="0"/>
              <a:t>all </a:t>
            </a:r>
            <a:r>
              <a:rPr lang="en-US" dirty="0" smtClean="0"/>
              <a:t>areas accessible to visitor (including those that are off limits to guests)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000" dirty="0" smtClean="0"/>
              <a:t>- keep a record of inspections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I.D. hazards that could jeopardize the safety of visitors &amp; employees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view your farm through the “eyes” of someone unfamiliar w/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farming and its risks,- “What hazards might children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encounter?”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- have a “professional”, emergency responder, Ins. agent, etc.</a:t>
            </a:r>
          </a:p>
          <a:p>
            <a:r>
              <a:rPr lang="en-US" sz="2000" dirty="0" smtClean="0"/>
              <a:t>     to walk through the farm w/ you(another persons perspective)     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Develop a farm safety plan to limit visitors exposure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70611F83-EC6F-1A4A-A09F-A96BD60C9844}" vid="{D2D47D5B-33B3-CF48-AB89-2EA9B940B6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pt Extension-lines</Template>
  <TotalTime>2486</TotalTime>
  <Words>2955</Words>
  <Application>Microsoft Office PowerPoint</Application>
  <PresentationFormat>On-screen Show (4:3)</PresentationFormat>
  <Paragraphs>450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Times New Roman</vt:lpstr>
      <vt:lpstr>Verdana</vt:lpstr>
      <vt:lpstr>Wingdings</vt:lpstr>
      <vt:lpstr>Default Design</vt:lpstr>
      <vt:lpstr>Agritourism safety Managing the Safety Risk </vt:lpstr>
      <vt:lpstr>Disclaimer</vt:lpstr>
      <vt:lpstr>Working Farm Issues</vt:lpstr>
      <vt:lpstr>Agritourism Safety Risk</vt:lpstr>
      <vt:lpstr>Managing the Safety Risk</vt:lpstr>
      <vt:lpstr>Visitors on the farm create challenges</vt:lpstr>
      <vt:lpstr>Agritourism Safety Risks</vt:lpstr>
      <vt:lpstr>Steps for reducing safety risks</vt:lpstr>
      <vt:lpstr>Develop a Farm Safety Plan</vt:lpstr>
      <vt:lpstr>Purpose of A Farm Safety Plan</vt:lpstr>
      <vt:lpstr>Farm Safety Plan- Plan of Operation </vt:lpstr>
      <vt:lpstr>Plan of Operation – Wagon Ride</vt:lpstr>
      <vt:lpstr> Plan of Operation- Petting Zoo</vt:lpstr>
      <vt:lpstr>Examples of Potential Risks</vt:lpstr>
      <vt:lpstr>Traffic &amp; Parking Safety Considerations</vt:lpstr>
      <vt:lpstr>Traffic &amp; Parking Safety Considerations </vt:lpstr>
      <vt:lpstr>Walkways &amp; Trails Safety Considerations</vt:lpstr>
      <vt:lpstr>Buildings &amp; Restrooms</vt:lpstr>
      <vt:lpstr>Safety Considerations for Kids </vt:lpstr>
      <vt:lpstr>Safety Considerations for Kids </vt:lpstr>
      <vt:lpstr>Safety Considerations for Kids on Farms</vt:lpstr>
      <vt:lpstr>Farm Animal Safety Concerns</vt:lpstr>
      <vt:lpstr>Individuals most at risk  from zoonotic diseases</vt:lpstr>
      <vt:lpstr>Farm Animal Safety Considerations</vt:lpstr>
      <vt:lpstr>Farm Animal Safety Considerations</vt:lpstr>
      <vt:lpstr>Farm Animal Safety Considerations</vt:lpstr>
      <vt:lpstr>Farm Animal Safety Considerations</vt:lpstr>
      <vt:lpstr>Fences &amp; Barriers</vt:lpstr>
      <vt:lpstr>Venomous &amp; Other Pests</vt:lpstr>
      <vt:lpstr>Wagon Ride Safety Considerations </vt:lpstr>
      <vt:lpstr>Wagon Ride Safety Considerations</vt:lpstr>
      <vt:lpstr>Wagon Ride Safety Considerations</vt:lpstr>
      <vt:lpstr>Wagon Ride Safety Considerations</vt:lpstr>
      <vt:lpstr>Examples of Wagon Safety Features </vt:lpstr>
      <vt:lpstr>Can you spot the hazards?</vt:lpstr>
      <vt:lpstr>Can you spot the hazards?</vt:lpstr>
      <vt:lpstr>Can you spot the hazards?</vt:lpstr>
      <vt:lpstr>Can you spot the hazards?</vt:lpstr>
      <vt:lpstr>Farm Equip Safety Considerations</vt:lpstr>
      <vt:lpstr>Corn Maze Safety Considerations</vt:lpstr>
      <vt:lpstr>Corn Maze Safety Considerations</vt:lpstr>
      <vt:lpstr>Play Area Safety Concerns</vt:lpstr>
      <vt:lpstr>Hazardous Weather  Safety Considerations</vt:lpstr>
      <vt:lpstr>Hazardous Weather  Safety Considerations - Lighting</vt:lpstr>
      <vt:lpstr>Hazardous Weather  Safety Considerations - Excessive Heat</vt:lpstr>
      <vt:lpstr>National Weather Service Safety Tips</vt:lpstr>
      <vt:lpstr>Pesticides &amp; Chemical Storage</vt:lpstr>
      <vt:lpstr>Emergency Planning &amp; Response</vt:lpstr>
      <vt:lpstr>Emergence Response Plan</vt:lpstr>
      <vt:lpstr>Emergence Response Plan</vt:lpstr>
      <vt:lpstr>Emergence Response Plan</vt:lpstr>
      <vt:lpstr>Resources</vt:lpstr>
      <vt:lpstr>Resources</vt:lpstr>
      <vt:lpstr>Resources  UMASH-Upper Midwest Agricultural  Safety and Health Center</vt:lpstr>
      <vt:lpstr>Resources</vt:lpstr>
      <vt:lpstr>Acknowledgements </vt:lpstr>
      <vt:lpstr>Questions/ Comments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Agritourism safety</dc:title>
  <dc:creator>John Barnes</dc:creator>
  <cp:lastModifiedBy>John Barnes</cp:lastModifiedBy>
  <cp:revision>177</cp:revision>
  <cp:lastPrinted>2018-08-06T19:56:27Z</cp:lastPrinted>
  <dcterms:created xsi:type="dcterms:W3CDTF">2018-06-30T01:23:55Z</dcterms:created>
  <dcterms:modified xsi:type="dcterms:W3CDTF">2018-08-09T11:33:15Z</dcterms:modified>
</cp:coreProperties>
</file>